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3"/>
  </p:notesMasterIdLst>
  <p:sldIdLst>
    <p:sldId id="273" r:id="rId5"/>
    <p:sldId id="302" r:id="rId6"/>
    <p:sldId id="299" r:id="rId7"/>
    <p:sldId id="271" r:id="rId8"/>
    <p:sldId id="294" r:id="rId9"/>
    <p:sldId id="297" r:id="rId10"/>
    <p:sldId id="301" r:id="rId11"/>
    <p:sldId id="300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200"/>
    <a:srgbClr val="D8D922"/>
    <a:srgbClr val="D8D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486A3-CA76-4BD7-9335-AF0600BE9999}" type="datetimeFigureOut">
              <a:rPr lang="nl-NL" smtClean="0"/>
              <a:t>16-11-2020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B3285-4F1B-4FFC-B866-8E68861888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841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533DFC-07A8-4CF3-9448-54F0C463233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20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156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78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89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14" y="6176963"/>
            <a:ext cx="584629" cy="60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1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32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2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4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45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55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27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37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2" y="6212255"/>
            <a:ext cx="12086830" cy="65685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2586039" y="6212255"/>
            <a:ext cx="9605962" cy="645745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D006-C1B4-42B6-9697-FCB8ED93A34E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-378518" r="-15473" b="378518"/>
          <a:stretch/>
        </p:blipFill>
        <p:spPr>
          <a:xfrm>
            <a:off x="1432861" y="3028894"/>
            <a:ext cx="9326277" cy="80021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5" r="23270" b="25470"/>
          <a:stretch/>
        </p:blipFill>
        <p:spPr>
          <a:xfrm>
            <a:off x="28975" y="6206307"/>
            <a:ext cx="1085952" cy="46657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14" y="6176963"/>
            <a:ext cx="584629" cy="60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4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ktplaats.nl/i/help/verkopen-via-marktplaats/adverteren.dot" TargetMode="External"/><Relationship Id="rId2" Type="http://schemas.openxmlformats.org/officeDocument/2006/relationships/hyperlink" Target="http://www.marketinggids.com/artikelen-sales/media/10-tips-voor-een-goede-advertenti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hyperlink" Target="http://www.schrijvenvoorinternet.nl/2008/09/17/tips-voor-meer-verkoopsucces-op-marktplaat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299" y="201938"/>
            <a:ext cx="8229600" cy="1143000"/>
          </a:xfrm>
        </p:spPr>
        <p:txBody>
          <a:bodyPr/>
          <a:lstStyle/>
          <a:p>
            <a:r>
              <a:rPr lang="nl-NL" b="1" dirty="0">
                <a:solidFill>
                  <a:srgbClr val="002060"/>
                </a:solidFill>
              </a:rPr>
              <a:t>De nieuwe economie</a:t>
            </a:r>
            <a:r>
              <a:rPr lang="nl-NL" dirty="0"/>
              <a:t>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74010" y="2159439"/>
            <a:ext cx="1921604" cy="16171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105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7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050" dirty="0"/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2962392" y="2141911"/>
            <a:ext cx="3565656" cy="152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500" b="1" dirty="0"/>
              <a:t>Begrippen:</a:t>
            </a:r>
          </a:p>
          <a:p>
            <a:pPr marL="0" indent="0">
              <a:buNone/>
            </a:pPr>
            <a:r>
              <a:rPr lang="nl-NL" sz="1500" b="1" dirty="0"/>
              <a:t>Geen nieuwe begrippen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1976482" y="5159613"/>
            <a:ext cx="8431460" cy="24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105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042149"/>
              </p:ext>
            </p:extLst>
          </p:nvPr>
        </p:nvGraphicFramePr>
        <p:xfrm>
          <a:off x="3575721" y="5594218"/>
          <a:ext cx="5709835" cy="2781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04233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588010">
                  <a:extLst>
                    <a:ext uri="{9D8B030D-6E8A-4147-A177-3AD203B41FA5}">
                      <a16:colId xmlns:a16="http://schemas.microsoft.com/office/drawing/2014/main" val="2287401822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49584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578192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nl-NL" sz="900" b="1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tx1"/>
                          </a:solidFill>
                        </a:rPr>
                        <a:t>Week 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rgbClr val="00B050"/>
                          </a:solidFill>
                        </a:rPr>
                        <a:t>Vakantie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309844" y="2141910"/>
            <a:ext cx="627587" cy="5322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2196387" y="2159441"/>
            <a:ext cx="627587" cy="52646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074010" y="3953791"/>
            <a:ext cx="1921604" cy="152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050" b="1" dirty="0"/>
              <a:t>IBS Toetsing</a:t>
            </a:r>
          </a:p>
          <a:p>
            <a:pPr marL="0" indent="0">
              <a:buNone/>
            </a:pPr>
            <a:endParaRPr lang="nl-NL" sz="1050" dirty="0"/>
          </a:p>
          <a:p>
            <a:pPr marL="0" indent="0">
              <a:buNone/>
            </a:pPr>
            <a:r>
              <a:rPr lang="nl-NL" sz="1050" dirty="0"/>
              <a:t> </a:t>
            </a:r>
            <a:r>
              <a:rPr lang="nl-NL" sz="1050" dirty="0" err="1">
                <a:solidFill>
                  <a:schemeClr val="bg1">
                    <a:lumMod val="75000"/>
                  </a:schemeClr>
                </a:solidFill>
              </a:rPr>
              <a:t>nvt</a:t>
            </a:r>
            <a:endParaRPr lang="nl-NL" sz="105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309844" y="3953789"/>
            <a:ext cx="630420" cy="53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F89770-0302-4F6D-8E5A-DDC78EDD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07F33F-36AC-44D1-BD4E-487D2CFEB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Definitieve samenwerkingsovereenkomst</a:t>
            </a:r>
          </a:p>
          <a:p>
            <a:r>
              <a:rPr lang="nl-NL" dirty="0"/>
              <a:t>Marktplaats-spel</a:t>
            </a:r>
          </a:p>
          <a:p>
            <a:r>
              <a:rPr lang="nl-NL" dirty="0"/>
              <a:t>Vormen bedrijfsidee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879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Wat is Ondernemendheid?</a:t>
            </a:r>
            <a:endParaRPr lang="nl-NL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57200" y="1600200"/>
            <a:ext cx="2837543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Font typeface="Wingdings" pitchFamily="2" charset="2"/>
              <a:buChar char="ü"/>
            </a:pPr>
            <a:endParaRPr lang="nl-NL" sz="100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105344"/>
              </p:ext>
            </p:extLst>
          </p:nvPr>
        </p:nvGraphicFramePr>
        <p:xfrm>
          <a:off x="986971" y="1731859"/>
          <a:ext cx="8128000" cy="573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nl-NL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Prestatiegerichtheid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nl-NL" sz="2000"/>
                        <a:t>dominantie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marktgerichtheid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flexibiliteit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 empathie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zelfstandigheid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sociale oriëntatie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zelfvertrouwen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doorzettingsvermogen</a:t>
                      </a:r>
                    </a:p>
                    <a:p>
                      <a:endParaRPr lang="nl-N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risicobereidheid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creativiteit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pro-activiteit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plannen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nl-NL" sz="2000"/>
                        <a:t>financieel beheren</a:t>
                      </a:r>
                    </a:p>
                    <a:p>
                      <a:endParaRPr lang="nl-NL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26" name="Picture 2" descr="http://blog.readytomanage.com/wp-content/uploads/2012/06/entrepreneurship-entrepreneuriali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700" y="367335"/>
            <a:ext cx="3289300" cy="18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88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Leerdoel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23349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nl-NL"/>
          </a:p>
          <a:p>
            <a:r>
              <a:rPr lang="nl-NL"/>
              <a:t>Aan het einde van de les heb je jezelf ontwikkeld op gebied van:</a:t>
            </a:r>
          </a:p>
          <a:p>
            <a:pPr lvl="1"/>
            <a:r>
              <a:rPr lang="nl-NL"/>
              <a:t>Creativiteit</a:t>
            </a:r>
          </a:p>
          <a:p>
            <a:pPr lvl="1"/>
            <a:r>
              <a:rPr lang="nl-NL"/>
              <a:t>Marktgerichtheid</a:t>
            </a:r>
          </a:p>
          <a:p>
            <a:pPr lvl="1"/>
            <a:r>
              <a:rPr lang="nl-NL"/>
              <a:t>Risicobereidheid</a:t>
            </a:r>
          </a:p>
          <a:p>
            <a:pPr marL="457200" lvl="1" indent="0">
              <a:buNone/>
            </a:pPr>
            <a:endParaRPr lang="nl-NL"/>
          </a:p>
          <a:p>
            <a:pPr lvl="1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43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246202" y="319278"/>
            <a:ext cx="7795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400" i="1">
                <a:solidFill>
                  <a:schemeClr val="tx2">
                    <a:lumMod val="50000"/>
                  </a:schemeClr>
                </a:solidFill>
                <a:latin typeface="Trebuchet MS" pitchFamily="34" charset="0"/>
                <a:ea typeface="+mj-ea"/>
                <a:cs typeface="+mj-cs"/>
              </a:rPr>
              <a:t>Opdracht: Marktplaats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924230" y="1350848"/>
            <a:ext cx="834023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nl-NL" altLang="nl-NL" sz="16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hebt 1 week de tijd een product via marktplaats te verkopen aan een onbekende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1600" b="1" i="0" u="none" strike="noStrike" cap="none" normalizeH="0" baseline="0" dirty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kan bewijzen dat dit je is gelukt en hoe je dit hebt gedaan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nl-NL" altLang="nl-NL" sz="16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zorgt voor creatieve promotie van je marktplaatsadvertentie via </a:t>
            </a:r>
            <a:r>
              <a:rPr lang="nl-NL" altLang="nl-NL" sz="1600" b="1" dirty="0" err="1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Social</a:t>
            </a:r>
            <a:r>
              <a:rPr lang="nl-NL" altLang="nl-NL" sz="16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Media.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nl-NL" altLang="nl-NL" sz="1600" b="1" i="0" u="none" strike="noStrike" cap="none" normalizeH="0" baseline="0" dirty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Je maakt </a:t>
            </a:r>
            <a:r>
              <a:rPr lang="nl-NL" altLang="nl-NL" sz="16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foto’s van je product en maakt een passende omschrijving in de advertentie</a:t>
            </a:r>
            <a:endParaRPr kumimoji="0" lang="nl-NL" altLang="nl-NL" sz="1600" b="1" i="0" u="none" strike="noStrike" cap="none" normalizeH="0" baseline="0" dirty="0">
              <a:ln>
                <a:noFill/>
              </a:ln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1600" b="1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605179" y="3551969"/>
            <a:ext cx="8507658" cy="199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Leerresultaten</a:t>
            </a:r>
            <a:endParaRPr kumimoji="0" lang="nl-NL" altLang="nl-NL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hebt geleerd hoe het is om onder tijdsdruk een product te moeten verkopen.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hebt creativiteit getoond.</a:t>
            </a:r>
            <a:endParaRPr kumimoji="0" lang="nl-NL" altLang="nl-N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 te leveren producten</a:t>
            </a:r>
            <a:endParaRPr kumimoji="0" lang="nl-NL" altLang="nl-NL" sz="1600" b="0" i="0" u="none" strike="noStrike" cap="none" normalizeH="0" baseline="0" dirty="0">
              <a:ln>
                <a:noFill/>
              </a:ln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Bewijs van verkoop binnen de gestelde tijd.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levert</a:t>
            </a:r>
            <a:r>
              <a:rPr kumimoji="0" lang="nl-NL" altLang="nl-NL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aan in een document de </a:t>
            </a:r>
            <a:r>
              <a:rPr kumimoji="0" lang="nl-NL" altLang="nl-NL" sz="1600" b="1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advertentie</a:t>
            </a:r>
            <a:r>
              <a:rPr kumimoji="0" lang="nl-NL" altLang="nl-NL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het </a:t>
            </a:r>
            <a:r>
              <a:rPr kumimoji="0" lang="nl-NL" altLang="nl-NL" sz="1600" b="1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fotoverslag</a:t>
            </a:r>
            <a:r>
              <a:rPr kumimoji="0" lang="nl-NL" altLang="nl-NL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nl-NL" altLang="nl-NL" sz="1600" b="1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bewijs van de transactie </a:t>
            </a:r>
            <a:r>
              <a:rPr kumimoji="0" lang="nl-NL" altLang="nl-NL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een </a:t>
            </a:r>
            <a:r>
              <a:rPr kumimoji="0" lang="nl-NL" altLang="nl-NL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reflectieverslag</a:t>
            </a: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in. </a:t>
            </a:r>
            <a:r>
              <a:rPr kumimoji="0" lang="nl-NL" altLang="nl-N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nl-NL" altLang="nl-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099" y="3075432"/>
            <a:ext cx="2022962" cy="201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74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Algemene spelregels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Gedraag je altijd netjes!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Leg alle handelen vast middels foto’s en/of filmpjes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Je mag alleen wettelijke toegestane activiteiten ondernemen, dus bedriegen, liegen, stelen, ontvreemden enz. is geen ondernemen en </a:t>
            </a:r>
            <a:r>
              <a:rPr lang="nl-NL" b="1" dirty="0"/>
              <a:t>niet </a:t>
            </a:r>
            <a:r>
              <a:rPr lang="nl-NL" dirty="0"/>
              <a:t>toegestaan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hebt een vandaag de tijd. Het bewijs van verkoop komt een week later.</a:t>
            </a:r>
            <a:endParaRPr kumimoji="0" lang="nl-NL" altLang="nl-N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Uit je bewijs moet duidelijk blijken dat jij aan de opdracht hebt voldaan. Leg hiervoor het</a:t>
            </a:r>
            <a:r>
              <a:rPr kumimoji="0" lang="nl-NL" altLang="nl-NL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proces vast met foto’s.</a:t>
            </a:r>
            <a:endParaRPr kumimoji="0" lang="nl-NL" altLang="nl-N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nl-NL" altLang="nl-NL" dirty="0">
                <a:cs typeface="Arial" panose="020B0604020202020204" pitchFamily="34" charset="0"/>
              </a:rPr>
              <a:t>Het resultaat plaats je in je portfolio</a:t>
            </a:r>
            <a:endParaRPr kumimoji="0" lang="nl-NL" altLang="nl-N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369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B39BFCC-1FF8-4479-B769-2085DC40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algn="ctr"/>
            <a:r>
              <a:rPr lang="nl-NL"/>
              <a:t>Tips voor het maken van een goede advertentie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90E292A4-3554-4580-B89D-A7A0F4D9AD21}"/>
              </a:ext>
            </a:extLst>
          </p:cNvPr>
          <p:cNvSpPr txBox="1">
            <a:spLocks/>
          </p:cNvSpPr>
          <p:nvPr/>
        </p:nvSpPr>
        <p:spPr>
          <a:xfrm>
            <a:off x="839788" y="1677759"/>
            <a:ext cx="1088115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b="1">
                <a:hlinkClick r:id="rId2"/>
              </a:rPr>
              <a:t>http://www.marketinggids.com/artikelen-sales/media/10-tips-voor-een-goede-advertentie</a:t>
            </a:r>
            <a:r>
              <a:rPr lang="nl-NL" sz="1800" b="1"/>
              <a:t> </a:t>
            </a:r>
          </a:p>
          <a:p>
            <a:r>
              <a:rPr lang="nl-NL" sz="1800" b="1">
                <a:hlinkClick r:id="rId3"/>
              </a:rPr>
              <a:t>http://www.marktplaats.nl/i/help/verkopen-via-marktplaats/adverteren.dot</a:t>
            </a:r>
            <a:r>
              <a:rPr lang="nl-NL" sz="1800" b="1"/>
              <a:t> </a:t>
            </a:r>
          </a:p>
          <a:p>
            <a:r>
              <a:rPr lang="nl-NL" sz="1800" b="1">
                <a:hlinkClick r:id="rId4"/>
              </a:rPr>
              <a:t>http://www.schrijvenvoorinternet.nl/2008/09/17/tips-voor-meer-verkoopsucces-op-marktplaats/</a:t>
            </a:r>
            <a:r>
              <a:rPr lang="nl-NL" sz="1800" b="1"/>
              <a:t> </a:t>
            </a:r>
          </a:p>
          <a:p>
            <a:endParaRPr lang="nl-NL" sz="1800" b="1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9BA724E-9657-4ED0-BD2D-8D8B82CB69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164" y="3149743"/>
            <a:ext cx="4608224" cy="259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5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Vragen?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Tot 16:00 uur</a:t>
            </a:r>
          </a:p>
          <a:p>
            <a:r>
              <a:rPr lang="nl-NL" dirty="0"/>
              <a:t>Succes!</a:t>
            </a:r>
          </a:p>
        </p:txBody>
      </p:sp>
      <p:pic>
        <p:nvPicPr>
          <p:cNvPr id="3074" name="Picture 2" descr="Afbeeldingsresultaat voor red paperclip to a ho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584" y="2715286"/>
            <a:ext cx="38576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4EFE9C-5A1C-43F0-8590-38CE8DE5F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44107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55C683-683C-4F48-A888-10C781F48E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3D5943-E10A-4DFD-9A16-0AC8850BB8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80E216-E82F-4137-AACB-EDC821E1F0B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353</Words>
  <Application>Microsoft Office PowerPoint</Application>
  <PresentationFormat>Breedbeeld</PresentationFormat>
  <Paragraphs>76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Wingdings</vt:lpstr>
      <vt:lpstr>Kantoorthema</vt:lpstr>
      <vt:lpstr>De nieuwe economie </vt:lpstr>
      <vt:lpstr>Programma van vandaag</vt:lpstr>
      <vt:lpstr>Wat is Ondernemendheid?</vt:lpstr>
      <vt:lpstr>Leerdoel</vt:lpstr>
      <vt:lpstr>PowerPoint-presentatie</vt:lpstr>
      <vt:lpstr>Algemene spelregels</vt:lpstr>
      <vt:lpstr>Tips voor het maken van een goede advertentie</vt:lpstr>
      <vt:lpstr>Vragen?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Stijn Weijermars</dc:creator>
  <cp:lastModifiedBy>Machiel Huizer</cp:lastModifiedBy>
  <cp:revision>7</cp:revision>
  <dcterms:created xsi:type="dcterms:W3CDTF">2015-02-09T20:38:33Z</dcterms:created>
  <dcterms:modified xsi:type="dcterms:W3CDTF">2020-11-16T09:33:19Z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